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8288000" cy="10287000"/>
  <p:notesSz cx="6858000" cy="9144000"/>
  <p:embeddedFontLst>
    <p:embeddedFont>
      <p:font typeface="Book Antiqua" panose="02040602050305030304" pitchFamily="18" charset="0"/>
      <p:regular r:id="rId12"/>
      <p:bold r:id="rId13"/>
      <p:italic r:id="rId14"/>
      <p:boldItalic r:id="rId15"/>
    </p:embeddedFon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onstantia" panose="02030602050306030303" pitchFamily="18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</p:embeddedFont>
    <p:embeddedFont>
      <p:font typeface="DM Sans Bold" charset="0"/>
      <p:regular r:id="rId29"/>
    </p:embeddedFont>
    <p:embeddedFont>
      <p:font typeface="Oswald Bold" panose="020B0604020202020204" charset="0"/>
      <p:regular r:id="rId30"/>
    </p:embeddedFont>
    <p:embeddedFont>
      <p:font typeface="Sitka Subheading Semibold" pitchFamily="2" charset="0"/>
      <p:bold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041" autoAdjust="0"/>
  </p:normalViewPr>
  <p:slideViewPr>
    <p:cSldViewPr>
      <p:cViewPr varScale="1">
        <p:scale>
          <a:sx n="70" d="100"/>
          <a:sy n="70" d="100"/>
        </p:scale>
        <p:origin x="7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9" name="Picture 8" descr="An aerial view of a factory&#10;&#10;Description automatically generated">
            <a:extLst>
              <a:ext uri="{FF2B5EF4-FFF2-40B4-BE49-F238E27FC236}">
                <a16:creationId xmlns:a16="http://schemas.microsoft.com/office/drawing/2014/main" id="{B6FDA329-CD6F-5980-B929-D0BBF754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-152400" y="-8283"/>
            <a:ext cx="14504463" cy="102869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9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65262-25CA-5421-6E86-A2CB4F4C19FB}"/>
              </a:ext>
            </a:extLst>
          </p:cNvPr>
          <p:cNvSpPr txBox="1"/>
          <p:nvPr/>
        </p:nvSpPr>
        <p:spPr>
          <a:xfrm>
            <a:off x="11277600" y="1409700"/>
            <a:ext cx="6899040" cy="8516118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/>
          <a:p>
            <a:pPr defTabSz="1371600">
              <a:lnSpc>
                <a:spcPct val="90000"/>
              </a:lnSpc>
              <a:spcAft>
                <a:spcPts val="900"/>
              </a:spcAft>
            </a:pPr>
            <a:r>
              <a:rPr lang="en-US" sz="6000" b="1" u="sng" dirty="0">
                <a:latin typeface="Cambria" panose="02040503050406030204" pitchFamily="18" charset="0"/>
                <a:ea typeface="Cambria" panose="02040503050406030204" pitchFamily="18" charset="0"/>
                <a:cs typeface="Aparajita" panose="020B0502040204020203" pitchFamily="18" charset="0"/>
              </a:rPr>
              <a:t>Pollution Aware: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</a:pPr>
            <a:r>
              <a:rPr lang="en-US" sz="3600" dirty="0">
                <a:latin typeface="Bookman Old Style" panose="02050604050505020204" pitchFamily="18" charset="0"/>
              </a:rPr>
              <a:t>A City’s Fight Against Pollution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</a:pPr>
            <a:endParaRPr lang="en-US" sz="3600" dirty="0"/>
          </a:p>
          <a:p>
            <a:pPr defTabSz="1371600">
              <a:lnSpc>
                <a:spcPct val="90000"/>
              </a:lnSpc>
              <a:spcAft>
                <a:spcPts val="900"/>
              </a:spcAft>
            </a:pPr>
            <a:r>
              <a:rPr lang="en-US" sz="3600" u="sng" dirty="0">
                <a:latin typeface="Book Antiqua" panose="02040602050305030304" pitchFamily="18" charset="0"/>
              </a:rPr>
              <a:t>Team-05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</a:pPr>
            <a:endParaRPr lang="en-US" sz="3600" dirty="0"/>
          </a:p>
          <a:p>
            <a:pPr defTabSz="1371600">
              <a:spcAft>
                <a:spcPts val="300"/>
              </a:spcAft>
            </a:pPr>
            <a:endParaRPr lang="en-US" sz="3600" b="1" u="sng" dirty="0"/>
          </a:p>
          <a:p>
            <a:pPr defTabSz="1371600">
              <a:lnSpc>
                <a:spcPct val="150000"/>
              </a:lnSpc>
              <a:spcAft>
                <a:spcPts val="300"/>
              </a:spcAft>
            </a:pPr>
            <a:r>
              <a:rPr lang="en-US" sz="3600" b="1" u="sng" dirty="0"/>
              <a:t>Members:</a:t>
            </a:r>
          </a:p>
          <a:p>
            <a:pPr defTabSz="1371600">
              <a:spcAft>
                <a:spcPts val="300"/>
              </a:spcAft>
            </a:pPr>
            <a:r>
              <a:rPr lang="en-US" sz="3000" b="1" dirty="0"/>
              <a:t>Prakhar Shrestha</a:t>
            </a:r>
          </a:p>
          <a:p>
            <a:pPr defTabSz="1371600">
              <a:spcAft>
                <a:spcPts val="300"/>
              </a:spcAft>
            </a:pPr>
            <a:r>
              <a:rPr lang="en-US" sz="3000" b="1" dirty="0"/>
              <a:t>Karthik </a:t>
            </a:r>
            <a:r>
              <a:rPr lang="en-US" sz="3000" b="1" dirty="0" err="1"/>
              <a:t>Kamaldinni</a:t>
            </a:r>
            <a:endParaRPr lang="en-US" sz="3000" b="1" dirty="0"/>
          </a:p>
          <a:p>
            <a:pPr defTabSz="1371600">
              <a:spcAft>
                <a:spcPts val="300"/>
              </a:spcAft>
            </a:pPr>
            <a:r>
              <a:rPr lang="en-US" sz="3000" b="1" dirty="0"/>
              <a:t>Hemantha Kaval</a:t>
            </a:r>
          </a:p>
          <a:p>
            <a:pPr defTabSz="1371600">
              <a:spcAft>
                <a:spcPts val="300"/>
              </a:spcAft>
            </a:pPr>
            <a:r>
              <a:rPr lang="en-US" sz="3000" b="1" dirty="0"/>
              <a:t>Danish</a:t>
            </a:r>
          </a:p>
          <a:p>
            <a:pPr defTabSz="1371600">
              <a:spcAft>
                <a:spcPts val="300"/>
              </a:spcAft>
            </a:pPr>
            <a:r>
              <a:rPr lang="en-US" sz="3000" b="1" dirty="0" err="1"/>
              <a:t>Shreyash</a:t>
            </a:r>
            <a:endParaRPr lang="en-US" sz="30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B4DE56-9DDF-21B1-B107-0EEE7977AE3B}"/>
              </a:ext>
            </a:extLst>
          </p:cNvPr>
          <p:cNvCxnSpPr>
            <a:cxnSpLocks/>
          </p:cNvCxnSpPr>
          <p:nvPr/>
        </p:nvCxnSpPr>
        <p:spPr>
          <a:xfrm>
            <a:off x="12624620" y="5335230"/>
            <a:ext cx="55453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8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6518" y="3056424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28874" y="3189774"/>
            <a:ext cx="2296190" cy="34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3"/>
              </a:lnSpc>
              <a:spcBef>
                <a:spcPct val="0"/>
              </a:spcBef>
            </a:pPr>
            <a:r>
              <a:rPr lang="en-US" sz="2082" b="1" spc="204">
                <a:solidFill>
                  <a:srgbClr val="FFFBFB"/>
                </a:solidFill>
                <a:latin typeface="Oswald Bold"/>
                <a:ea typeface="Oswald Bold"/>
                <a:cs typeface="Oswald Bold"/>
                <a:sym typeface="Oswald Bold"/>
              </a:rPr>
              <a:t>LARANA, INC.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2026" y="3070494"/>
            <a:ext cx="13991634" cy="415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0"/>
              </a:lnSpc>
            </a:pPr>
            <a:r>
              <a:rPr lang="en-US" sz="8022" b="1" spc="786" dirty="0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 POLLUTION MONITORING AND ALERT SYSTEM</a:t>
            </a:r>
          </a:p>
          <a:p>
            <a:pPr algn="ctr">
              <a:lnSpc>
                <a:spcPts val="11070"/>
              </a:lnSpc>
            </a:pPr>
            <a:r>
              <a:rPr lang="en-US" sz="8022" b="1" spc="786" dirty="0">
                <a:solidFill>
                  <a:srgbClr val="FF3131"/>
                </a:solidFill>
                <a:latin typeface="Oswald Bold"/>
                <a:ea typeface="Oswald Bold"/>
                <a:cs typeface="Oswald Bold"/>
                <a:sym typeface="Oswald Bold"/>
              </a:rPr>
              <a:t>[CPMAS]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93660" y="1547773"/>
            <a:ext cx="1865640" cy="2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Larana, Inc.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57679" cy="4832603"/>
            <a:chOff x="0" y="0"/>
            <a:chExt cx="368852" cy="138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386950"/>
            </a:xfrm>
            <a:custGeom>
              <a:avLst/>
              <a:gdLst/>
              <a:ahLst/>
              <a:cxnLst/>
              <a:rect l="l" t="t" r="r" b="b"/>
              <a:pathLst>
                <a:path w="368852" h="1386950">
                  <a:moveTo>
                    <a:pt x="0" y="0"/>
                  </a:moveTo>
                  <a:lnTo>
                    <a:pt x="368852" y="0"/>
                  </a:lnTo>
                  <a:lnTo>
                    <a:pt x="368852" y="1386950"/>
                  </a:lnTo>
                  <a:lnTo>
                    <a:pt x="0" y="138695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68852" cy="1415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7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02"/>
              </a:lnSpc>
            </a:pPr>
            <a:r>
              <a:rPr lang="en-US" sz="9856" b="1" spc="965" dirty="0">
                <a:solidFill>
                  <a:srgbClr val="100F0D"/>
                </a:solidFill>
                <a:latin typeface="Sitka Subheading Semibold" pitchFamily="2" charset="0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spc="418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spc="418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spc="418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spc="418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spc="418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 spc="247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Definition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 spc="247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 Identified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Modules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Data Structures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Algorithms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893475" y="3836704"/>
            <a:ext cx="8990955" cy="2172603"/>
            <a:chOff x="0" y="0"/>
            <a:chExt cx="1736300" cy="4195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6300" cy="419565"/>
            </a:xfrm>
            <a:custGeom>
              <a:avLst/>
              <a:gdLst/>
              <a:ahLst/>
              <a:cxnLst/>
              <a:rect l="l" t="t" r="r" b="b"/>
              <a:pathLst>
                <a:path w="1736300" h="419565">
                  <a:moveTo>
                    <a:pt x="0" y="0"/>
                  </a:moveTo>
                  <a:lnTo>
                    <a:pt x="1736300" y="0"/>
                  </a:lnTo>
                  <a:lnTo>
                    <a:pt x="1736300" y="419565"/>
                  </a:lnTo>
                  <a:lnTo>
                    <a:pt x="0" y="419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36300" cy="44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44696" cy="570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7925" y="3771473"/>
            <a:ext cx="5088457" cy="2237834"/>
          </a:xfrm>
          <a:custGeom>
            <a:avLst/>
            <a:gdLst/>
            <a:ahLst/>
            <a:cxnLst/>
            <a:rect l="l" t="t" r="r" b="b"/>
            <a:pathLst>
              <a:path w="5088457" h="2237834">
                <a:moveTo>
                  <a:pt x="0" y="0"/>
                </a:moveTo>
                <a:lnTo>
                  <a:pt x="5088457" y="0"/>
                </a:lnTo>
                <a:lnTo>
                  <a:pt x="5088457" y="2237833"/>
                </a:lnTo>
                <a:lnTo>
                  <a:pt x="0" y="2237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990" b="-1399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557656" y="6572062"/>
            <a:ext cx="4850084" cy="2728172"/>
          </a:xfrm>
          <a:custGeom>
            <a:avLst/>
            <a:gdLst/>
            <a:ahLst/>
            <a:cxnLst/>
            <a:rect l="l" t="t" r="r" b="b"/>
            <a:pathLst>
              <a:path w="4850084" h="2728172">
                <a:moveTo>
                  <a:pt x="0" y="0"/>
                </a:moveTo>
                <a:lnTo>
                  <a:pt x="4850084" y="0"/>
                </a:lnTo>
                <a:lnTo>
                  <a:pt x="4850084" y="2728172"/>
                </a:lnTo>
                <a:lnTo>
                  <a:pt x="0" y="272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90978" y="313875"/>
            <a:ext cx="10906040" cy="276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 dirty="0">
                <a:solidFill>
                  <a:srgbClr val="FFFBFB"/>
                </a:solidFill>
                <a:latin typeface="Constantia" panose="02030602050306030303" pitchFamily="18" charset="0"/>
                <a:ea typeface="Oswald Bold"/>
                <a:cs typeface="Oswald Bold"/>
                <a:sym typeface="Oswald Bold"/>
              </a:rPr>
              <a:t>PROBLEM DEFINITION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71737" y="4150584"/>
            <a:ext cx="9034431" cy="1613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89" lvl="1" indent="-205144" algn="l">
              <a:lnSpc>
                <a:spcPts val="2622"/>
              </a:lnSpc>
              <a:buFont typeface="Arial"/>
              <a:buChar char="•"/>
            </a:pPr>
            <a:r>
              <a:rPr lang="en-US" sz="1900" spc="18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The goal is to develop a</a:t>
            </a:r>
            <a:r>
              <a:rPr lang="en-US" sz="1900" spc="186">
                <a:solidFill>
                  <a:srgbClr val="FF914D"/>
                </a:solidFill>
                <a:latin typeface="DM Sans"/>
                <a:ea typeface="DM Sans"/>
                <a:cs typeface="DM Sans"/>
                <a:sym typeface="DM Sans"/>
              </a:rPr>
              <a:t> City Pollution Monitoring and Alert System (CPMAS)</a:t>
            </a:r>
            <a:r>
              <a:rPr lang="en-US" sz="1900" spc="18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that effectively tracks, analyzes, and forecasts air pollution levels in real time and citizens take proactive measures to combat pollution and minimize health risks.</a:t>
            </a:r>
          </a:p>
          <a:p>
            <a:pPr algn="l">
              <a:lnSpc>
                <a:spcPts val="2622"/>
              </a:lnSpc>
            </a:pPr>
            <a:endParaRPr lang="en-US" sz="1900" spc="186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10357" y="6838502"/>
            <a:ext cx="8512431" cy="272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422" lvl="1" indent="-211211" algn="l">
              <a:lnSpc>
                <a:spcPts val="2700"/>
              </a:lnSpc>
              <a:buFont typeface="Arial"/>
              <a:buChar char="•"/>
            </a:pPr>
            <a:r>
              <a:rPr lang="en-US" sz="1956" spc="19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Relevance </a:t>
            </a:r>
            <a:r>
              <a:rPr lang="en-US" sz="1956" spc="191">
                <a:solidFill>
                  <a:srgbClr val="FF914D"/>
                </a:solidFill>
                <a:latin typeface="DM Sans"/>
                <a:ea typeface="DM Sans"/>
                <a:cs typeface="DM Sans"/>
                <a:sym typeface="DM Sans"/>
              </a:rPr>
              <a:t>Example Delhi</a:t>
            </a:r>
          </a:p>
          <a:p>
            <a:pPr algn="l">
              <a:lnSpc>
                <a:spcPts val="2700"/>
              </a:lnSpc>
            </a:pPr>
            <a:endParaRPr lang="en-US" sz="1956" spc="191">
              <a:solidFill>
                <a:srgbClr val="FF914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2422" lvl="1" indent="-211211" algn="l">
              <a:lnSpc>
                <a:spcPts val="2700"/>
              </a:lnSpc>
              <a:buFont typeface="Arial"/>
              <a:buChar char="•"/>
            </a:pPr>
            <a:r>
              <a:rPr lang="en-US" sz="1956" spc="191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Delhi, one of the world’s most polluted cities, faces significant challenges related to air quality management due to factors like vehicular emissions, construction dust, stubble burning, and seasonal changes</a:t>
            </a:r>
          </a:p>
          <a:p>
            <a:pPr algn="l">
              <a:lnSpc>
                <a:spcPts val="2700"/>
              </a:lnSpc>
            </a:pPr>
            <a:endParaRPr lang="en-US" sz="1956" spc="191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700"/>
              </a:lnSpc>
            </a:pPr>
            <a:endParaRPr lang="en-US" sz="1956" spc="191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9773" y="415432"/>
            <a:ext cx="15156118" cy="189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95"/>
              </a:lnSpc>
            </a:pPr>
            <a:r>
              <a:rPr lang="en-US" sz="11228" b="1" spc="1100" dirty="0">
                <a:solidFill>
                  <a:srgbClr val="FFFBFB"/>
                </a:solidFill>
                <a:latin typeface="Oswald Bold"/>
                <a:ea typeface="Oswald Bold"/>
                <a:cs typeface="Oswald Bold"/>
                <a:sym typeface="Oswald Bold"/>
              </a:rPr>
              <a:t>PROBLEM IDENTIFIED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751977"/>
            <a:ext cx="15094921" cy="667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b="1" spc="1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Lack of Real-Time Data:</a:t>
            </a: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spc="149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  Many cities lack a real-time pollution monitoring system, making it difficult to track and respond to sudden        spikes in air pollution levels.</a:t>
            </a:r>
          </a:p>
          <a:p>
            <a:pPr algn="just">
              <a:lnSpc>
                <a:spcPts val="2711"/>
              </a:lnSpc>
            </a:pPr>
            <a:endParaRPr lang="en-US" sz="1964" spc="149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b="1" spc="1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Inefficient Threshold Detection:</a:t>
            </a: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spc="149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Without automated systems, authorities struggle to identify when pollution exceeds safe limits, delaying necessary interventions or alerts to residents.</a:t>
            </a:r>
          </a:p>
          <a:p>
            <a:pPr algn="just">
              <a:lnSpc>
                <a:spcPts val="2711"/>
              </a:lnSpc>
            </a:pPr>
            <a:endParaRPr lang="en-US" sz="1964" spc="149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b="1" spc="1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Geographic Coverage:</a:t>
            </a: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spc="149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Existing pollution monitoring systems are often concentrated in specific areas, leaving significant portions of the city unmonitored, especially in underserved or densely populated zones.</a:t>
            </a:r>
          </a:p>
          <a:p>
            <a:pPr algn="just">
              <a:lnSpc>
                <a:spcPts val="2711"/>
              </a:lnSpc>
            </a:pPr>
            <a:endParaRPr lang="en-US" sz="1964" spc="149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b="1" spc="149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Ineffective Resource Allocation:</a:t>
            </a:r>
          </a:p>
          <a:p>
            <a:pPr marL="424204" lvl="1" indent="-212102" algn="just">
              <a:lnSpc>
                <a:spcPts val="2711"/>
              </a:lnSpc>
              <a:buFont typeface="Arial"/>
              <a:buChar char="•"/>
            </a:pPr>
            <a:r>
              <a:rPr lang="en-US" sz="1964" spc="149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Authorities face challenges in allocating resources, such as air purifiers, masks, or emergency medical aid, to the most affected areas due to a lack of actionable data.</a:t>
            </a:r>
          </a:p>
          <a:p>
            <a:pPr algn="just">
              <a:lnSpc>
                <a:spcPts val="2876"/>
              </a:lnSpc>
            </a:pPr>
            <a:r>
              <a:rPr lang="en-US" sz="2084" spc="15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</a:p>
          <a:p>
            <a:pPr marL="449982" lvl="1" indent="-224991" algn="just">
              <a:lnSpc>
                <a:spcPts val="2876"/>
              </a:lnSpc>
              <a:buFont typeface="Arial"/>
              <a:buChar char="•"/>
            </a:pPr>
            <a:r>
              <a:rPr lang="en-US" sz="2084" b="1" spc="158" dirty="0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Health Risks Due to Delayed Alerts:</a:t>
            </a:r>
          </a:p>
          <a:p>
            <a:pPr marL="449982" lvl="1" indent="-224991" algn="just">
              <a:lnSpc>
                <a:spcPts val="2876"/>
              </a:lnSpc>
              <a:buFont typeface="Arial"/>
              <a:buChar char="•"/>
            </a:pPr>
            <a:r>
              <a:rPr lang="en-US" sz="2084" spc="158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Delayed or inadequate alert mechanisms fail to warn vulnerable populations, such as children, the   elderly, and those with pre-existing conditions, leading to severe health consequences.</a:t>
            </a:r>
          </a:p>
          <a:p>
            <a:pPr marL="70889" lvl="1" indent="-35444" algn="just">
              <a:lnSpc>
                <a:spcPts val="453"/>
              </a:lnSpc>
              <a:buFont typeface="Arial"/>
              <a:buChar char="•"/>
            </a:pPr>
            <a:endParaRPr lang="en-US" sz="2084" spc="158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1A1A1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9206" y="2348724"/>
            <a:ext cx="2027545" cy="11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190716" y="6537441"/>
            <a:ext cx="3204526" cy="218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5"/>
              </a:lnSpc>
            </a:pPr>
            <a:r>
              <a:rPr lang="en-US" sz="1844" b="1" spc="18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1.Data Collection and   Integration</a:t>
            </a:r>
          </a:p>
          <a:p>
            <a:pPr marL="398206" lvl="1" indent="-199103" algn="just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Collect real-time pollution data from sensors, traffic data, and meteorological inputs.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67505" y="2348724"/>
            <a:ext cx="2027545" cy="11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58062" y="2348724"/>
            <a:ext cx="2027545" cy="11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48619" y="2348724"/>
            <a:ext cx="2027545" cy="110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187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b="1" spc="18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2.Data Processing and Analysis</a:t>
            </a:r>
          </a:p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Apply clustering algorithms (e.g., K-Means) to identify pollution hotspots.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69572" y="6380278"/>
            <a:ext cx="3204526" cy="250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b="1" spc="18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3: Visualization and User Interface</a:t>
            </a:r>
          </a:p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Create a dashboard displaying real-time pollution levels, alerts, and recommendations for mitigation.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60129" y="6538853"/>
            <a:ext cx="3204526" cy="281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b="1" spc="180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 4: Alert System and Notifications</a:t>
            </a:r>
          </a:p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Implement an alert system to notify users about high pollution levels, health risks, and suggested actions.</a:t>
            </a:r>
          </a:p>
          <a:p>
            <a:pPr algn="l">
              <a:lnSpc>
                <a:spcPts val="2545"/>
              </a:lnSpc>
            </a:pPr>
            <a:endParaRPr lang="en-US" sz="1844" spc="180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043519" y="60896"/>
            <a:ext cx="10218873" cy="122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7"/>
              </a:lnSpc>
            </a:pPr>
            <a:r>
              <a:rPr lang="en-US" sz="7295" b="1" spc="714">
                <a:solidFill>
                  <a:srgbClr val="FF3131"/>
                </a:solidFill>
                <a:latin typeface="Oswald Bold"/>
                <a:ea typeface="Oswald Bold"/>
                <a:cs typeface="Oswald Bold"/>
                <a:sym typeface="Oswald Bold"/>
              </a:rPr>
              <a:t>MODULES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63931" y="1328183"/>
            <a:ext cx="10789257" cy="309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3"/>
              </a:lnSpc>
            </a:pPr>
            <a:r>
              <a:rPr lang="en-US" sz="8988" b="1" spc="880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DATA STRUCTURES</a:t>
            </a:r>
          </a:p>
          <a:p>
            <a:pPr marL="0" lvl="0" indent="0" algn="ctr">
              <a:lnSpc>
                <a:spcPts val="12403"/>
              </a:lnSpc>
              <a:spcBef>
                <a:spcPct val="0"/>
              </a:spcBef>
            </a:pPr>
            <a:endParaRPr lang="en-US" sz="8988" b="1" spc="880">
              <a:solidFill>
                <a:srgbClr val="100F0D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329831" y="4907459"/>
            <a:ext cx="2862677" cy="139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1992" spc="195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Store pollution readings for sensors in a time-series format.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58648" y="7921982"/>
            <a:ext cx="2556583" cy="42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608" b="1" spc="255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2. LINKED LIST: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80843" y="5440931"/>
            <a:ext cx="2534389" cy="144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086" spc="204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Dynamically store historical pollution data for zones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34228" y="6222121"/>
            <a:ext cx="2556583" cy="66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3"/>
              </a:lnSpc>
              <a:spcBef>
                <a:spcPct val="0"/>
              </a:spcBef>
            </a:pPr>
            <a:r>
              <a:rPr lang="en-US" sz="1908" b="1" spc="186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3. STACKS AND QUEUES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4001975"/>
            <a:ext cx="2744499" cy="215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 spc="236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Handle alert notifications or user interaction logs.</a:t>
            </a:r>
          </a:p>
          <a:p>
            <a:pPr algn="l">
              <a:lnSpc>
                <a:spcPts val="3665"/>
              </a:lnSpc>
            </a:pPr>
            <a:endParaRPr lang="en-US" sz="2418" spc="236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" name="Freeform 29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836286" y="2825025"/>
            <a:ext cx="8914153" cy="95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3286" spc="322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Core Data Structures</a:t>
            </a:r>
          </a:p>
          <a:p>
            <a:pPr algn="l">
              <a:lnSpc>
                <a:spcPts val="3060"/>
              </a:lnSpc>
            </a:pPr>
            <a:endParaRPr lang="en-US" sz="3286" spc="322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Freeform 31"/>
          <p:cNvSpPr/>
          <p:nvPr/>
        </p:nvSpPr>
        <p:spPr>
          <a:xfrm rot="887923">
            <a:off x="-5939939" y="4731325"/>
            <a:ext cx="14151754" cy="14521389"/>
          </a:xfrm>
          <a:custGeom>
            <a:avLst/>
            <a:gdLst/>
            <a:ahLst/>
            <a:cxnLst/>
            <a:rect l="l" t="t" r="r" b="b"/>
            <a:pathLst>
              <a:path w="14151754" h="14521389">
                <a:moveTo>
                  <a:pt x="0" y="0"/>
                </a:moveTo>
                <a:lnTo>
                  <a:pt x="14151754" y="0"/>
                </a:lnTo>
                <a:lnTo>
                  <a:pt x="14151754" y="14521389"/>
                </a:lnTo>
                <a:lnTo>
                  <a:pt x="0" y="14521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016830" y="7054568"/>
            <a:ext cx="3441136" cy="47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6"/>
              </a:lnSpc>
              <a:spcBef>
                <a:spcPct val="0"/>
              </a:spcBef>
            </a:pPr>
            <a:r>
              <a:rPr lang="en-US" sz="2852" b="1" spc="279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1. ARRAY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6606201" y="-11944670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6036" y="5330795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6036" y="7791591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56675" y="6059213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56675" y="8638703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215774" y="5793923"/>
            <a:ext cx="2862677" cy="230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 spc="214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Prioritize zones by pollution levels or severity of alerts.</a:t>
            </a:r>
          </a:p>
          <a:p>
            <a:pPr algn="l">
              <a:lnSpc>
                <a:spcPts val="2789"/>
              </a:lnSpc>
            </a:pPr>
            <a:endParaRPr lang="en-US" sz="2192" spc="214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489"/>
              </a:lnSpc>
            </a:pPr>
            <a:endParaRPr lang="en-US" sz="2192" spc="214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144591" y="8751607"/>
            <a:ext cx="2556583" cy="50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1"/>
              </a:lnSpc>
              <a:spcBef>
                <a:spcPct val="0"/>
              </a:spcBef>
            </a:pPr>
            <a:r>
              <a:rPr lang="en-US" sz="1508" b="1" spc="147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8. FENWICK TREE (BINARY INDEXED TREE):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66785" y="6127921"/>
            <a:ext cx="2534389" cy="216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086" spc="204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Quickly calculate cumulative pollution data in a region.</a:t>
            </a:r>
          </a:p>
          <a:p>
            <a:pPr algn="l">
              <a:lnSpc>
                <a:spcPts val="2921"/>
              </a:lnSpc>
            </a:pPr>
            <a:endParaRPr lang="en-US" sz="2086" spc="204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9"/>
          <p:cNvSpPr/>
          <p:nvPr/>
        </p:nvSpPr>
        <p:spPr>
          <a:xfrm rot="-8970905" flipH="1">
            <a:off x="12223334" y="814453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902772" y="7960082"/>
            <a:ext cx="3441136" cy="69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2"/>
              </a:lnSpc>
              <a:spcBef>
                <a:spcPct val="0"/>
              </a:spcBef>
            </a:pPr>
            <a:r>
              <a:rPr lang="en-US" sz="2052" b="1" spc="201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7. HEAP (MIN-HEAP OR MAX-HEAP)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28585" y="982949"/>
            <a:ext cx="2932415" cy="2351362"/>
            <a:chOff x="0" y="0"/>
            <a:chExt cx="1075555" cy="8624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59"/>
                </a:lnSpc>
              </a:pPr>
              <a:r>
                <a:rPr lang="en-US" sz="2199" spc="215">
                  <a:solidFill>
                    <a:srgbClr val="000000">
                      <a:alpha val="98824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Efficiently map sensor IDs to their respective data or city zones.</a:t>
              </a:r>
            </a:p>
            <a:p>
              <a:pPr algn="ctr">
                <a:lnSpc>
                  <a:spcPts val="2859"/>
                </a:lnSpc>
              </a:pPr>
              <a:endParaRPr lang="en-US" sz="2199" spc="215">
                <a:solidFill>
                  <a:srgbClr val="000000">
                    <a:alpha val="98824"/>
                  </a:srgbClr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8585" y="3443745"/>
            <a:ext cx="2932415" cy="847111"/>
            <a:chOff x="0" y="0"/>
            <a:chExt cx="1075555" cy="3107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39052" y="1651609"/>
            <a:ext cx="2932415" cy="2351362"/>
            <a:chOff x="0" y="0"/>
            <a:chExt cx="1075555" cy="86243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075555" cy="89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386596" y="4115199"/>
            <a:ext cx="2932415" cy="847111"/>
            <a:chOff x="0" y="0"/>
            <a:chExt cx="1075555" cy="3107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075555" cy="339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14803" y="2705476"/>
            <a:ext cx="2932415" cy="738269"/>
            <a:chOff x="0" y="0"/>
            <a:chExt cx="1075555" cy="2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5555" cy="270783"/>
            </a:xfrm>
            <a:custGeom>
              <a:avLst/>
              <a:gdLst/>
              <a:ahLst/>
              <a:cxnLst/>
              <a:rect l="l" t="t" r="r" b="b"/>
              <a:pathLst>
                <a:path w="1075555" h="270783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188940"/>
                  </a:lnTo>
                  <a:cubicBezTo>
                    <a:pt x="1075555" y="210646"/>
                    <a:pt x="1066932" y="231463"/>
                    <a:pt x="1051584" y="246812"/>
                  </a:cubicBezTo>
                  <a:cubicBezTo>
                    <a:pt x="1036235" y="262161"/>
                    <a:pt x="1015418" y="270783"/>
                    <a:pt x="993712" y="270783"/>
                  </a:cubicBezTo>
                  <a:lnTo>
                    <a:pt x="81844" y="270783"/>
                  </a:lnTo>
                  <a:cubicBezTo>
                    <a:pt x="60137" y="270783"/>
                    <a:pt x="39320" y="262161"/>
                    <a:pt x="23971" y="246812"/>
                  </a:cubicBezTo>
                  <a:cubicBezTo>
                    <a:pt x="8623" y="231463"/>
                    <a:pt x="0" y="210646"/>
                    <a:pt x="0" y="188940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075555" cy="299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rot="-1885381">
            <a:off x="9092745" y="4078859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5649334" y="4110235"/>
            <a:ext cx="2556583" cy="6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1"/>
              </a:lnSpc>
              <a:spcBef>
                <a:spcPct val="0"/>
              </a:spcBef>
            </a:pPr>
            <a:r>
              <a:rPr lang="en-US" sz="2008" b="1" spc="196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5. BINARY TREES (AVL, RED-BLACK):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538065" y="1750291"/>
            <a:ext cx="2534389" cy="225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1"/>
              </a:lnSpc>
            </a:pPr>
            <a:r>
              <a:rPr lang="en-US" sz="1886" spc="184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Store and manage city zones in hierarchical structures for efficient searching.</a:t>
            </a:r>
          </a:p>
          <a:p>
            <a:pPr algn="l">
              <a:lnSpc>
                <a:spcPts val="2081"/>
              </a:lnSpc>
            </a:pPr>
            <a:endParaRPr lang="en-US" sz="1886" spc="184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564142" y="2857581"/>
            <a:ext cx="2556583" cy="66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sz="1908" b="1" spc="186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6. GRAPHS:  </a:t>
            </a:r>
          </a:p>
          <a:p>
            <a:pPr marL="0" lvl="0" indent="0" algn="ctr">
              <a:lnSpc>
                <a:spcPts val="2633"/>
              </a:lnSpc>
              <a:spcBef>
                <a:spcPct val="0"/>
              </a:spcBef>
            </a:pPr>
            <a:endParaRPr lang="en-US" sz="1908" b="1" spc="186">
              <a:solidFill>
                <a:srgbClr val="100F0D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40" name="Freeform 40"/>
          <p:cNvSpPr/>
          <p:nvPr/>
        </p:nvSpPr>
        <p:spPr>
          <a:xfrm rot="-8970905" flipH="1">
            <a:off x="3605710" y="361823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385321" y="3602711"/>
            <a:ext cx="3441136" cy="86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52" b="1" spc="250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4. HASH TABLES  </a:t>
            </a:r>
          </a:p>
          <a:p>
            <a:pPr marL="0" lvl="0" indent="0" algn="ctr">
              <a:lnSpc>
                <a:spcPts val="3522"/>
              </a:lnSpc>
              <a:spcBef>
                <a:spcPct val="0"/>
              </a:spcBef>
            </a:pPr>
            <a:endParaRPr lang="en-US" sz="2552" b="1" spc="250">
              <a:solidFill>
                <a:srgbClr val="100F0D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9352621" y="137002"/>
            <a:ext cx="3078974" cy="2435123"/>
            <a:chOff x="0" y="0"/>
            <a:chExt cx="1129310" cy="89315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29311" cy="893158"/>
            </a:xfrm>
            <a:custGeom>
              <a:avLst/>
              <a:gdLst/>
              <a:ahLst/>
              <a:cxnLst/>
              <a:rect l="l" t="t" r="r" b="b"/>
              <a:pathLst>
                <a:path w="1129311" h="893158">
                  <a:moveTo>
                    <a:pt x="77948" y="0"/>
                  </a:moveTo>
                  <a:lnTo>
                    <a:pt x="1051363" y="0"/>
                  </a:lnTo>
                  <a:cubicBezTo>
                    <a:pt x="1072036" y="0"/>
                    <a:pt x="1091862" y="8212"/>
                    <a:pt x="1106480" y="22830"/>
                  </a:cubicBezTo>
                  <a:cubicBezTo>
                    <a:pt x="1121098" y="37448"/>
                    <a:pt x="1129311" y="57275"/>
                    <a:pt x="1129311" y="77948"/>
                  </a:cubicBezTo>
                  <a:lnTo>
                    <a:pt x="1129311" y="815210"/>
                  </a:lnTo>
                  <a:cubicBezTo>
                    <a:pt x="1129311" y="835883"/>
                    <a:pt x="1121098" y="855709"/>
                    <a:pt x="1106480" y="870328"/>
                  </a:cubicBezTo>
                  <a:cubicBezTo>
                    <a:pt x="1091862" y="884946"/>
                    <a:pt x="1072036" y="893158"/>
                    <a:pt x="1051363" y="893158"/>
                  </a:cubicBezTo>
                  <a:lnTo>
                    <a:pt x="77948" y="893158"/>
                  </a:lnTo>
                  <a:cubicBezTo>
                    <a:pt x="57275" y="893158"/>
                    <a:pt x="37448" y="884946"/>
                    <a:pt x="22830" y="870328"/>
                  </a:cubicBezTo>
                  <a:cubicBezTo>
                    <a:pt x="8212" y="855709"/>
                    <a:pt x="0" y="835883"/>
                    <a:pt x="0" y="815210"/>
                  </a:cubicBezTo>
                  <a:lnTo>
                    <a:pt x="0" y="77948"/>
                  </a:lnTo>
                  <a:cubicBezTo>
                    <a:pt x="0" y="57275"/>
                    <a:pt x="8212" y="37448"/>
                    <a:pt x="22830" y="22830"/>
                  </a:cubicBezTo>
                  <a:cubicBezTo>
                    <a:pt x="37448" y="8212"/>
                    <a:pt x="57275" y="0"/>
                    <a:pt x="77948" y="0"/>
                  </a:cubicBezTo>
                  <a:close/>
                </a:path>
              </a:pathLst>
            </a:custGeom>
            <a:solidFill>
              <a:srgbClr val="CCCCCC">
                <a:alpha val="98824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129310" cy="92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00"/>
                </a:lnSpc>
              </a:pPr>
              <a:r>
                <a:rPr lang="en-US" sz="2000" spc="196">
                  <a:solidFill>
                    <a:srgbClr val="000000">
                      <a:alpha val="98824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 Represent the city as zones (nodes) and roads/interactions (edges) for pollution spread analysis.</a:t>
              </a:r>
            </a:p>
            <a:p>
              <a:pPr algn="ctr">
                <a:lnSpc>
                  <a:spcPts val="2859"/>
                </a:lnSpc>
              </a:pPr>
              <a:endParaRPr lang="en-US" sz="2000" spc="196">
                <a:solidFill>
                  <a:srgbClr val="000000">
                    <a:alpha val="98824"/>
                  </a:srgbClr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00353" y="1516986"/>
            <a:ext cx="5473247" cy="8503314"/>
            <a:chOff x="0" y="0"/>
            <a:chExt cx="1735119" cy="2645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119" cy="2645615"/>
            </a:xfrm>
            <a:custGeom>
              <a:avLst/>
              <a:gdLst/>
              <a:ahLst/>
              <a:cxnLst/>
              <a:rect l="l" t="t" r="r" b="b"/>
              <a:pathLst>
                <a:path w="1735119" h="2645615">
                  <a:moveTo>
                    <a:pt x="0" y="0"/>
                  </a:moveTo>
                  <a:lnTo>
                    <a:pt x="1735119" y="0"/>
                  </a:lnTo>
                  <a:lnTo>
                    <a:pt x="1735119" y="2645615"/>
                  </a:lnTo>
                  <a:lnTo>
                    <a:pt x="0" y="264561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35119" cy="2702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72867" y="1516986"/>
            <a:ext cx="4948453" cy="8503314"/>
            <a:chOff x="0" y="0"/>
            <a:chExt cx="1539600" cy="26456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9600" cy="2645615"/>
            </a:xfrm>
            <a:custGeom>
              <a:avLst/>
              <a:gdLst/>
              <a:ahLst/>
              <a:cxnLst/>
              <a:rect l="l" t="t" r="r" b="b"/>
              <a:pathLst>
                <a:path w="1539600" h="2645615">
                  <a:moveTo>
                    <a:pt x="0" y="0"/>
                  </a:moveTo>
                  <a:lnTo>
                    <a:pt x="1539600" y="0"/>
                  </a:lnTo>
                  <a:lnTo>
                    <a:pt x="1539600" y="2645615"/>
                  </a:lnTo>
                  <a:lnTo>
                    <a:pt x="0" y="264561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39600" cy="2702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" y="1516986"/>
            <a:ext cx="5257800" cy="8503314"/>
            <a:chOff x="0" y="0"/>
            <a:chExt cx="1672377" cy="27699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2377" cy="2769908"/>
            </a:xfrm>
            <a:custGeom>
              <a:avLst/>
              <a:gdLst/>
              <a:ahLst/>
              <a:cxnLst/>
              <a:rect l="l" t="t" r="r" b="b"/>
              <a:pathLst>
                <a:path w="1672377" h="2769908">
                  <a:moveTo>
                    <a:pt x="0" y="0"/>
                  </a:moveTo>
                  <a:lnTo>
                    <a:pt x="1672377" y="0"/>
                  </a:lnTo>
                  <a:lnTo>
                    <a:pt x="1672377" y="2769908"/>
                  </a:lnTo>
                  <a:lnTo>
                    <a:pt x="0" y="2769908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672377" cy="2827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02892" y="-161925"/>
            <a:ext cx="13617940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9431" b="1" spc="924" dirty="0">
                <a:solidFill>
                  <a:srgbClr val="100F0D"/>
                </a:solidFill>
                <a:latin typeface="Oswald Bold"/>
                <a:ea typeface="Oswald Bold"/>
                <a:cs typeface="Oswald Bold"/>
                <a:sym typeface="Oswald Bold"/>
              </a:rPr>
              <a:t>ALGORITHMS</a:t>
            </a:r>
          </a:p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endParaRPr lang="en-US" sz="9431" b="1" spc="924" dirty="0">
              <a:solidFill>
                <a:srgbClr val="100F0D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5768" y="1825758"/>
            <a:ext cx="4622164" cy="7884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1. Brute Force:</a:t>
            </a:r>
          </a:p>
          <a:p>
            <a:pPr marL="443019" lvl="1" indent="-221509" algn="l">
              <a:lnSpc>
                <a:spcPts val="2831"/>
              </a:lnSpc>
              <a:buFont typeface="Arial"/>
              <a:buChar char="•"/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 Bubble Sort and Selection Sort: For ranking zones based on pollution levels.</a:t>
            </a:r>
          </a:p>
          <a:p>
            <a:pPr marL="443019" lvl="1" indent="-221509" algn="l">
              <a:lnSpc>
                <a:spcPts val="2831"/>
              </a:lnSpc>
              <a:buFont typeface="Arial"/>
              <a:buChar char="•"/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 Linear Search: To query specific pollution data by ID or zone.</a:t>
            </a:r>
          </a:p>
          <a:p>
            <a:pPr marL="443019" lvl="1" indent="-221509" algn="just">
              <a:lnSpc>
                <a:spcPts val="2831"/>
              </a:lnSpc>
              <a:buFont typeface="Arial"/>
              <a:buChar char="•"/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String Processing: Handle pollution data or alert messages.</a:t>
            </a:r>
          </a:p>
          <a:p>
            <a:pPr algn="l">
              <a:lnSpc>
                <a:spcPts val="2831"/>
              </a:lnSpc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2. Divide and Conquer:</a:t>
            </a:r>
          </a:p>
          <a:p>
            <a:pPr marL="443019" lvl="1" indent="-221509" algn="just">
              <a:lnSpc>
                <a:spcPts val="2831"/>
              </a:lnSpc>
              <a:buFont typeface="Arial"/>
              <a:buChar char="•"/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Binary Search: Quickly identify if pollution exceeds threshold levels.</a:t>
            </a:r>
          </a:p>
          <a:p>
            <a:pPr marL="443019" lvl="1" indent="-221509" algn="l">
              <a:lnSpc>
                <a:spcPts val="2831"/>
              </a:lnSpc>
              <a:buFont typeface="Arial"/>
              <a:buChar char="•"/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Merge Sort and Quick Sort: Sort zones by pollution levels or other metrics.</a:t>
            </a:r>
          </a:p>
          <a:p>
            <a:pPr algn="l">
              <a:lnSpc>
                <a:spcPts val="2831"/>
              </a:lnSpc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3. Decrease and Conquer:</a:t>
            </a:r>
          </a:p>
          <a:p>
            <a:pPr marL="443019" lvl="1" indent="-221509" algn="l">
              <a:lnSpc>
                <a:spcPts val="2831"/>
              </a:lnSpc>
              <a:buFont typeface="Arial"/>
              <a:buChar char="•"/>
            </a:pPr>
            <a:r>
              <a:rPr lang="en-US" sz="2051" spc="201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Insertion Sort: Maintain sorted lists of pollution records or alerts.</a:t>
            </a:r>
          </a:p>
          <a:p>
            <a:pPr marL="443019" lvl="1" indent="-221509" algn="l">
              <a:lnSpc>
                <a:spcPts val="2831"/>
              </a:lnSpc>
              <a:buFont typeface="Arial"/>
              <a:buChar char="•"/>
            </a:pPr>
            <a:endParaRPr lang="en-US" sz="2051" spc="201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80346" y="1783686"/>
            <a:ext cx="4804497" cy="812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4. Graph Traversal:</a:t>
            </a:r>
          </a:p>
          <a:p>
            <a:pPr marL="491394" lvl="1" indent="-245697" algn="l">
              <a:lnSpc>
                <a:spcPts val="3140"/>
              </a:lnSpc>
              <a:buFont typeface="Arial"/>
              <a:buChar char="•"/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Breadth-First Search (BFS): Analyze pollution spread across zones.</a:t>
            </a:r>
          </a:p>
          <a:p>
            <a:pPr marL="491394" lvl="1" indent="-245697" algn="l">
              <a:lnSpc>
                <a:spcPts val="3140"/>
              </a:lnSpc>
              <a:buFont typeface="Arial"/>
              <a:buChar char="•"/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Depth-First Search (DFS): Find connected zones or paths with specific pollution levels.</a:t>
            </a:r>
          </a:p>
          <a:p>
            <a:pPr algn="l">
              <a:lnSpc>
                <a:spcPts val="3140"/>
              </a:lnSpc>
            </a:pPr>
            <a:endParaRPr lang="en-US" sz="2276" spc="223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140"/>
              </a:lnSpc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Additional Algorithms to Include</a:t>
            </a:r>
          </a:p>
          <a:p>
            <a:pPr algn="l">
              <a:lnSpc>
                <a:spcPts val="3140"/>
              </a:lnSpc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5. Dijkstra’s Algorithm:</a:t>
            </a:r>
          </a:p>
          <a:p>
            <a:pPr marL="491394" lvl="1" indent="-245697" algn="just">
              <a:lnSpc>
                <a:spcPts val="3140"/>
              </a:lnSpc>
              <a:buFont typeface="Arial"/>
              <a:buChar char="•"/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Find shortest paths for resource allocation (e.g., air purifiers) in the city.</a:t>
            </a:r>
          </a:p>
          <a:p>
            <a:pPr algn="l">
              <a:lnSpc>
                <a:spcPts val="3140"/>
              </a:lnSpc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6. Kruskal’s/Prim’s Algorithm:</a:t>
            </a:r>
          </a:p>
          <a:p>
            <a:pPr marL="491394" lvl="1" indent="-245697" algn="l">
              <a:lnSpc>
                <a:spcPts val="3140"/>
              </a:lnSpc>
              <a:buFont typeface="Arial"/>
              <a:buChar char="•"/>
            </a:pPr>
            <a:r>
              <a:rPr lang="en-US" sz="2276" spc="223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Build a minimum spanning tree for efficiently connecting zones with pollution control systems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8209" y="1825758"/>
            <a:ext cx="5081091" cy="870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7. Clustering (e.g., K-Means):</a:t>
            </a:r>
          </a:p>
          <a:p>
            <a:pPr marL="533478" lvl="1" indent="-266739" algn="l">
              <a:lnSpc>
                <a:spcPts val="3409"/>
              </a:lnSpc>
              <a:buFont typeface="Arial"/>
              <a:buChar char="•"/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Group zones with similar pollution levels for targeted action.</a:t>
            </a:r>
          </a:p>
          <a:p>
            <a:pPr algn="ctr">
              <a:lnSpc>
                <a:spcPts val="3409"/>
              </a:lnSpc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8. Sliding Window Algorithm:</a:t>
            </a:r>
          </a:p>
          <a:p>
            <a:pPr marL="533478" lvl="1" indent="-266739" algn="l">
              <a:lnSpc>
                <a:spcPts val="3409"/>
              </a:lnSpc>
              <a:buFont typeface="Arial"/>
              <a:buChar char="•"/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Calculate moving averages of pollution over time for real-time monitoring.</a:t>
            </a:r>
          </a:p>
          <a:p>
            <a:pPr algn="l">
              <a:lnSpc>
                <a:spcPts val="3409"/>
              </a:lnSpc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9. Threshold Detection:</a:t>
            </a:r>
          </a:p>
          <a:p>
            <a:pPr marL="533478" lvl="1" indent="-266739" algn="l">
              <a:lnSpc>
                <a:spcPts val="3409"/>
              </a:lnSpc>
              <a:buFont typeface="Arial"/>
              <a:buChar char="•"/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Trigger alerts when pollution crosses predefined thresholds (linear or binary search).</a:t>
            </a:r>
          </a:p>
          <a:p>
            <a:pPr marL="266739" lvl="1" algn="l">
              <a:lnSpc>
                <a:spcPts val="3409"/>
              </a:lnSpc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10. Dynamic Programming (DP):</a:t>
            </a:r>
          </a:p>
          <a:p>
            <a:pPr marL="533478" lvl="1" indent="-266739" algn="l">
              <a:lnSpc>
                <a:spcPts val="3409"/>
              </a:lnSpc>
              <a:buFont typeface="Arial"/>
              <a:buChar char="•"/>
            </a:pPr>
            <a:r>
              <a:rPr lang="en-US" sz="2470" spc="242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 Allocate resources optimally to minimize overall pollution impact</a:t>
            </a:r>
          </a:p>
          <a:p>
            <a:pPr algn="l">
              <a:lnSpc>
                <a:spcPts val="3409"/>
              </a:lnSpc>
            </a:pPr>
            <a:endParaRPr lang="en-US" sz="2470" spc="242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779</Words>
  <Application>Microsoft Office PowerPoint</Application>
  <PresentationFormat>Custom</PresentationFormat>
  <Paragraphs>106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Oswald Bold</vt:lpstr>
      <vt:lpstr>Sitka Subheading Semibold</vt:lpstr>
      <vt:lpstr>DM Sans</vt:lpstr>
      <vt:lpstr>Cambria</vt:lpstr>
      <vt:lpstr>Constantia</vt:lpstr>
      <vt:lpstr>Bookman Old Style</vt:lpstr>
      <vt:lpstr>DM Sans Bold</vt:lpstr>
      <vt:lpstr>Book Antiqua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karthik</dc:creator>
  <cp:lastModifiedBy>Karthik Kamaldinni</cp:lastModifiedBy>
  <cp:revision>6</cp:revision>
  <dcterms:created xsi:type="dcterms:W3CDTF">2006-08-16T00:00:00Z</dcterms:created>
  <dcterms:modified xsi:type="dcterms:W3CDTF">2025-01-07T06:36:34Z</dcterms:modified>
  <dc:identifier>DAGXOJWRkPE</dc:identifier>
</cp:coreProperties>
</file>